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4" r:id="rId4"/>
    <p:sldId id="267" r:id="rId5"/>
    <p:sldId id="266" r:id="rId6"/>
    <p:sldId id="264" r:id="rId7"/>
    <p:sldId id="262" r:id="rId8"/>
    <p:sldId id="265" r:id="rId9"/>
    <p:sldId id="263" r:id="rId10"/>
    <p:sldId id="276" r:id="rId11"/>
    <p:sldId id="275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2"/>
    <p:restoredTop sz="95858"/>
  </p:normalViewPr>
  <p:slideViewPr>
    <p:cSldViewPr snapToGrid="0">
      <p:cViewPr varScale="1">
        <p:scale>
          <a:sx n="111" d="100"/>
          <a:sy n="111" d="100"/>
        </p:scale>
        <p:origin x="21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1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473B-82FF-D44C-AEA3-79771B7B5F5D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965CF-EE6D-B549-A11E-21403D0BB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2.4: IPCC warming level–based global mean sea level projections. Global mean surface air temperature anomalies are projected for years 2081–2100 relative to the 1850–1900 climatology. Sea level anomalies are relative to a 2005 baseline (adapted from Fox-Kemper et al., 2021). The probabilities are imprecise probabilities, representing a consensus among all projection methods applied. For imprecise probabilities &gt;50%, all methods agree that the probability of the outcome stated is at least that value; for imprecise probabilities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65CF-EE6D-B549-A11E-21403D0BB8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62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9F026-E510-6B1D-0844-FD5400589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6CBDD-6A8B-9B92-5DC8-087A65F41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21339-B539-527C-847E-3A2E516A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F2DC-EFC1-9348-92E8-547162CF978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F03DC-8F74-4479-1786-30B3AAFD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D1E6F-A1E0-636B-941E-CDD99B0A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4CC2-839D-A14E-8561-C64E338DB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7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0DED3-77AF-E35B-F686-48975FBE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528C2-1168-C962-F1ED-91D6DD963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F332D-AE31-5F52-9DCF-D3B0AD9B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F2DC-EFC1-9348-92E8-547162CF978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F2EA0-1B1A-CE76-D07E-7595274A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2C976-45A4-A66C-F2BD-56F0A487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4CC2-839D-A14E-8561-C64E338DB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1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292FD5-9333-9ED0-102D-2EB6AFF630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F9826-625F-6CD9-E15A-82034D2E2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F7EC0-CA18-D01F-410F-57CA4E44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F2DC-EFC1-9348-92E8-547162CF978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9E428-E056-01DD-6FFE-DFB7A01EA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CFC45-682C-1CC7-DFBB-D246ACDB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4CC2-839D-A14E-8561-C64E338DB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6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997E7-72DD-A35E-3BE3-EEEFC0E3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7E844-99B2-8D17-EF10-386FB9AF8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33AF0-97E4-9172-1042-0B8BDED9A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F2DC-EFC1-9348-92E8-547162CF978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632FA-FA8E-3F5C-12C4-AF0A59FD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85ABE-81FF-6E99-03C0-4709F2B2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4CC2-839D-A14E-8561-C64E338DB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3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D6383-3B3C-5833-9BFE-AC654E9AD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FA051-E4BD-9121-A267-12F66DC65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66CB5-5630-EEEA-71CF-115BC1F55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F2DC-EFC1-9348-92E8-547162CF978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239D4-83DA-E47A-EF49-60364D5F9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5A893-BE14-AE30-4FF6-DAEA43D0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4CC2-839D-A14E-8561-C64E338DB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31A3B-CD49-BCC6-FC36-446A03A3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0FE39-2374-0E31-74DB-3E13C4DCF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47294-BA5A-00F7-5E47-EADA98ADB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336D8-1E42-FAF2-FD5C-C0EDE1E85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F2DC-EFC1-9348-92E8-547162CF978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6113B-2E11-768A-7630-8A666ED0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69855-6DF5-36CD-105E-4BA52CC8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4CC2-839D-A14E-8561-C64E338DB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2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E03D-405B-9580-6B80-3D94CEFFC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0329E-9704-3EAA-F4FD-268B1C8D8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AF9CB-F9B7-2A25-BA5F-8AEC983EF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84DCD-6D89-F9F9-03A1-7DF87E91F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4B0CE-22CE-15B1-D553-03E4F91E3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BF1445-C926-2940-ABCE-89AB90782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F2DC-EFC1-9348-92E8-547162CF978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48479D-8175-5EA2-21F6-E6BEA6C35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21F1D2-1B96-63F1-E766-8EB83E74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4CC2-839D-A14E-8561-C64E338DB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5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1E83F-715C-D5CE-77DC-C706ADB4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66150-E66D-67EF-CBE3-ED48589DA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F2DC-EFC1-9348-92E8-547162CF978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16068-D4D6-065C-7D85-6719F2AC3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8AA3F-EC3F-94DA-AD0E-726C8660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4CC2-839D-A14E-8561-C64E338DB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9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A6775-D359-AC41-B763-4BBA2F3C8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F2DC-EFC1-9348-92E8-547162CF978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DDC2D9-1115-2736-3FD7-69DA196A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15844-1BE6-2173-B72F-34CD870B5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4CC2-839D-A14E-8561-C64E338DB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7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B25B-4976-931D-7F31-04DC2D2A3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B7BF8-D20E-D1D7-EC9F-E7D79A112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0BDD4-EB47-4320-EB90-E367EC0AE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61585-FDCC-3E73-1A2C-4D2243889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F2DC-EFC1-9348-92E8-547162CF978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4C38E-FC7D-A2D4-CCE3-21B14AA3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35C38-727A-54CF-F8EC-9ADA3B27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4CC2-839D-A14E-8561-C64E338DB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4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DE2D-6517-1515-2C4A-CE4DF117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07A429-969D-943C-C240-13986380EF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16E81-25C4-AFA4-49D2-AACCA6327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83EAF-FDE6-1685-2AD4-F340E63AA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F2DC-EFC1-9348-92E8-547162CF978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D41B0-F9DB-18E6-C62E-D47D3382B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FCDAF-AB08-45FB-7254-041E7381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4CC2-839D-A14E-8561-C64E338DB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3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333AF-65A7-EA8D-D168-70E963E91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7C0F7-1D18-57EB-9B4D-9D9002462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FCEE7-128B-A897-6FAD-6744668D40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3EF2DC-EFC1-9348-92E8-547162CF978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C58D0-4D44-3F85-E728-48C49E685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F2BD6-0940-F8FF-025E-2C8CA87D7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334CC2-839D-A14E-8561-C64E338DB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8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CF19C-72AB-FE1C-44A2-B5CA206BE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913" y="307355"/>
            <a:ext cx="9144000" cy="2387600"/>
          </a:xfrm>
        </p:spPr>
        <p:txBody>
          <a:bodyPr>
            <a:normAutofit/>
          </a:bodyPr>
          <a:lstStyle/>
          <a:p>
            <a:r>
              <a:rPr lang="en-US" sz="2400" dirty="0"/>
              <a:t>Some Implications of Using Global Warming Levels for Characterizing Coastal Hazards under Climate 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B2718-783F-C252-3094-C25923D41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5165"/>
            <a:ext cx="9144000" cy="165576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Joe Barsugli</a:t>
            </a:r>
          </a:p>
          <a:p>
            <a:endParaRPr lang="en-US" dirty="0"/>
          </a:p>
          <a:p>
            <a:r>
              <a:rPr lang="en-US" sz="2100" dirty="0"/>
              <a:t>CIRES, University of Colorado Boulder, affiliated with NOAA Physical Sciences Laboratory (PSL)</a:t>
            </a:r>
          </a:p>
          <a:p>
            <a:r>
              <a:rPr lang="en-US" sz="2100" dirty="0"/>
              <a:t>Based on work with the ASCE-NOAA Task Force on </a:t>
            </a:r>
            <a:r>
              <a:rPr lang="en-US" sz="2100" i="0" dirty="0">
                <a:solidFill>
                  <a:srgbClr val="1A1A1A"/>
                </a:solidFill>
                <a:effectLst/>
                <a:latin typeface="Mulish"/>
              </a:rPr>
              <a:t>Climate Resilience in Engineering Practice, Dan Walker, Bilal Ayyub, John Dai, Michele </a:t>
            </a:r>
            <a:r>
              <a:rPr lang="en-US" sz="2100" i="0" dirty="0" err="1">
                <a:solidFill>
                  <a:srgbClr val="1A1A1A"/>
                </a:solidFill>
                <a:effectLst/>
                <a:latin typeface="Mulish"/>
              </a:rPr>
              <a:t>Barbato</a:t>
            </a:r>
            <a:r>
              <a:rPr lang="en-US" sz="2100" i="0" dirty="0">
                <a:solidFill>
                  <a:srgbClr val="1A1A1A"/>
                </a:solidFill>
                <a:effectLst/>
                <a:latin typeface="Mulish"/>
              </a:rPr>
              <a:t>, Abbie </a:t>
            </a:r>
            <a:r>
              <a:rPr lang="en-US" sz="2100" i="0" dirty="0" err="1">
                <a:solidFill>
                  <a:srgbClr val="1A1A1A"/>
                </a:solidFill>
                <a:effectLst/>
                <a:latin typeface="Mulish"/>
              </a:rPr>
              <a:t>Liel</a:t>
            </a:r>
            <a:r>
              <a:rPr lang="en-US" sz="2100" i="0" dirty="0">
                <a:solidFill>
                  <a:srgbClr val="1A1A1A"/>
                </a:solidFill>
                <a:effectLst/>
                <a:latin typeface="Mulish"/>
              </a:rPr>
              <a:t> and many others  </a:t>
            </a:r>
          </a:p>
          <a:p>
            <a:r>
              <a:rPr lang="en-US" sz="1700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BCD52A-9A65-F93A-0C60-0B3C30FCD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659" y="5492398"/>
            <a:ext cx="257860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74AD6D-E5C8-6274-8D2D-DC6A70C0FB99}"/>
              </a:ext>
            </a:extLst>
          </p:cNvPr>
          <p:cNvSpPr txBox="1"/>
          <p:nvPr/>
        </p:nvSpPr>
        <p:spPr>
          <a:xfrm>
            <a:off x="1152939" y="8050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11A9CF-EA5B-EDBD-B703-A1CD21917014}"/>
              </a:ext>
            </a:extLst>
          </p:cNvPr>
          <p:cNvSpPr txBox="1"/>
          <p:nvPr/>
        </p:nvSpPr>
        <p:spPr>
          <a:xfrm>
            <a:off x="467890" y="410743"/>
            <a:ext cx="120924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2EAA1-FF73-D11C-26A2-EB73FBBA6C65}"/>
              </a:ext>
            </a:extLst>
          </p:cNvPr>
          <p:cNvSpPr txBox="1"/>
          <p:nvPr/>
        </p:nvSpPr>
        <p:spPr>
          <a:xfrm>
            <a:off x="449954" y="1174402"/>
            <a:ext cx="108410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benefits do YOU see in using GWL  approach to describe future “design climates” compared to the traditional Emissions Scenario (RCP/SSP) approach?</a:t>
            </a:r>
          </a:p>
          <a:p>
            <a:endParaRPr lang="en-US" dirty="0"/>
          </a:p>
          <a:p>
            <a:r>
              <a:rPr lang="en-US" dirty="0"/>
              <a:t>What drawbacks?</a:t>
            </a:r>
          </a:p>
          <a:p>
            <a:endParaRPr lang="en-US" dirty="0"/>
          </a:p>
          <a:p>
            <a:r>
              <a:rPr lang="en-US" dirty="0"/>
              <a:t>What impediments to using this approach?  </a:t>
            </a:r>
          </a:p>
          <a:p>
            <a:endParaRPr lang="en-US" dirty="0"/>
          </a:p>
          <a:p>
            <a:r>
              <a:rPr lang="en-US" dirty="0"/>
              <a:t>If this approach were adopted in ASCE standards– what considerations would you like to see? </a:t>
            </a:r>
          </a:p>
        </p:txBody>
      </p:sp>
    </p:spTree>
    <p:extLst>
      <p:ext uri="{BB962C8B-B14F-4D97-AF65-F5344CB8AC3E}">
        <p14:creationId xmlns:p14="http://schemas.microsoft.com/office/powerpoint/2010/main" val="1547577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74AD6D-E5C8-6274-8D2D-DC6A70C0FB99}"/>
              </a:ext>
            </a:extLst>
          </p:cNvPr>
          <p:cNvSpPr txBox="1"/>
          <p:nvPr/>
        </p:nvSpPr>
        <p:spPr>
          <a:xfrm>
            <a:off x="1152939" y="8050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11A9CF-EA5B-EDBD-B703-A1CD21917014}"/>
              </a:ext>
            </a:extLst>
          </p:cNvPr>
          <p:cNvSpPr txBox="1"/>
          <p:nvPr/>
        </p:nvSpPr>
        <p:spPr>
          <a:xfrm>
            <a:off x="362466" y="435738"/>
            <a:ext cx="176567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Further Reading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F03DA3-8F2F-9BC3-50A6-6C6AAD1B1A91}"/>
              </a:ext>
            </a:extLst>
          </p:cNvPr>
          <p:cNvSpPr txBox="1"/>
          <p:nvPr/>
        </p:nvSpPr>
        <p:spPr>
          <a:xfrm>
            <a:off x="295837" y="989736"/>
            <a:ext cx="1058731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roxima Nova"/>
              </a:rPr>
              <a:t> 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Interagency Sea Level Rise </a:t>
            </a:r>
            <a:r>
              <a:rPr lang="en-US" sz="1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Report</a:t>
            </a:r>
          </a:p>
          <a:p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Sweet, W.V., B.D.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Hamlington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R.E. Kopp, C.P. Weaver, P.L. Barnard, and co-Authors, 2022: Global and Regional Sea Level Rise Scenarios for the United States: Updated Mean Projections and Extreme Water Level Probabilities Along U.S. Coastlines. NOAA Technical Report NOS 01. National Oceanic and Atmospheric Administration, National Ocean Service, Silver Spring, MD, 111 pp.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Proxima Nova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roxima Nova"/>
              </a:rPr>
              <a:t>IPCC AR6 Technical Summary – section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Proxima Nova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roxima Nova"/>
              </a:rPr>
              <a:t>Arias, P.A., N. </a:t>
            </a:r>
            <a:r>
              <a:rPr lang="en-US" sz="1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roxima Nova"/>
              </a:rPr>
              <a:t>Bellouin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roxima Nova"/>
              </a:rPr>
              <a:t>, E. Coppola, R.G. Jones, G. </a:t>
            </a:r>
            <a:r>
              <a:rPr lang="en-US" sz="1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roxima Nova"/>
              </a:rPr>
              <a:t>Krinner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roxima Nova"/>
              </a:rPr>
              <a:t>, and co-Authors, 2021: Technical Summary. In Climate Change 2021: The Physical Science Basis. Contribution of Working Group I to the Sixth Assessment Report of the Intergovernmental Panel on Climate Change [Masson-</a:t>
            </a:r>
            <a:r>
              <a:rPr lang="en-US" sz="1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roxima Nova"/>
              </a:rPr>
              <a:t>Delmotte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roxima Nova"/>
              </a:rPr>
              <a:t>, V., P. </a:t>
            </a:r>
            <a:r>
              <a:rPr lang="en-US" sz="1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roxima Nova"/>
              </a:rPr>
              <a:t>Zhai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roxima Nova"/>
              </a:rPr>
              <a:t>, A. Pirani, S.L. Connors, and co-Editors (eds.)]. Cambridge University Press, Cambridge, United Kingdom and New York, NY, USA, pp. 33−144. </a:t>
            </a:r>
            <a:r>
              <a:rPr lang="en-US" sz="1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roxima Nova"/>
              </a:rPr>
              <a:t>doi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roxima Nova"/>
              </a:rPr>
              <a:t>: 10.1017/9781009157896.002.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roxima Nova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ASCE-NOAA Workshop Report: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roxima Nova"/>
              </a:rPr>
              <a:t>More on Carbon Budget Approach: </a:t>
            </a:r>
            <a:endParaRPr lang="en-US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roxima Nova"/>
              </a:rPr>
              <a:t>Matthews, H. D. et al. Opportunities and challenges in using carbon budgets as a guide for climate policy. Nat. </a:t>
            </a:r>
            <a:r>
              <a:rPr lang="en-US" sz="1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roxima Nova"/>
              </a:rPr>
              <a:t>Geosci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roxima Nova"/>
              </a:rPr>
              <a:t>. 13, 769–779 (2020).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roxima Nova"/>
              </a:rPr>
              <a:t> 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3376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5271DA3-A7D9-85A6-53AB-0AE4A68C5EFD}"/>
              </a:ext>
            </a:extLst>
          </p:cNvPr>
          <p:cNvSpPr txBox="1"/>
          <p:nvPr/>
        </p:nvSpPr>
        <p:spPr>
          <a:xfrm>
            <a:off x="4289367" y="6234320"/>
            <a:ext cx="7657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Adapted from IPCC AR6  Technical Summary Figure TS.8 Changes shown relative to 1995-2014 baseline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170E59-844D-3186-68B1-D40B12226DBA}"/>
              </a:ext>
            </a:extLst>
          </p:cNvPr>
          <p:cNvSpPr txBox="1"/>
          <p:nvPr/>
        </p:nvSpPr>
        <p:spPr>
          <a:xfrm>
            <a:off x="484737" y="856918"/>
            <a:ext cx="10953576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Global average (near-)surface air temperature has increased by about 1.1-1.2 ℃  since the 1850-1900 baseline and is projected to increase further by the end of the century. For each emissions scenario there is an overlapping range of global warming levels.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EEBCB1-BDEE-6F48-E02C-6852B97BD750}"/>
              </a:ext>
            </a:extLst>
          </p:cNvPr>
          <p:cNvGrpSpPr/>
          <p:nvPr/>
        </p:nvGrpSpPr>
        <p:grpSpPr>
          <a:xfrm>
            <a:off x="696036" y="1714816"/>
            <a:ext cx="9426757" cy="4490766"/>
            <a:chOff x="257299" y="1751507"/>
            <a:chExt cx="7036882" cy="3370753"/>
          </a:xfrm>
        </p:grpSpPr>
        <p:pic>
          <p:nvPicPr>
            <p:cNvPr id="9" name="Picture 8" descr="Chart&#10;&#10;Description automatically generated">
              <a:extLst>
                <a:ext uri="{FF2B5EF4-FFF2-40B4-BE49-F238E27FC236}">
                  <a16:creationId xmlns:a16="http://schemas.microsoft.com/office/drawing/2014/main" id="{A7DDB4C7-1DFB-CEE8-EDF3-252CD59DA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99" y="1751507"/>
              <a:ext cx="7036882" cy="337075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34B4E8-5C8B-3409-DDB5-082B6AC070B8}"/>
                </a:ext>
              </a:extLst>
            </p:cNvPr>
            <p:cNvSpPr/>
            <p:nvPr/>
          </p:nvSpPr>
          <p:spPr>
            <a:xfrm>
              <a:off x="6506790" y="2434442"/>
              <a:ext cx="226519" cy="1170685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CB299B7-7DCE-2306-FC85-6F33EBBBFB74}"/>
              </a:ext>
            </a:extLst>
          </p:cNvPr>
          <p:cNvSpPr txBox="1"/>
          <p:nvPr/>
        </p:nvSpPr>
        <p:spPr>
          <a:xfrm>
            <a:off x="344384" y="257724"/>
            <a:ext cx="160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GWL?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A4F8CB-EDFE-D52B-0472-D54476360D0D}"/>
              </a:ext>
            </a:extLst>
          </p:cNvPr>
          <p:cNvSpPr txBox="1"/>
          <p:nvPr/>
        </p:nvSpPr>
        <p:spPr>
          <a:xfrm>
            <a:off x="447261" y="248478"/>
            <a:ext cx="346691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What is Global Warming Level?  </a:t>
            </a:r>
          </a:p>
        </p:txBody>
      </p:sp>
    </p:spTree>
    <p:extLst>
      <p:ext uri="{BB962C8B-B14F-4D97-AF65-F5344CB8AC3E}">
        <p14:creationId xmlns:p14="http://schemas.microsoft.com/office/powerpoint/2010/main" val="111164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E21DE7-567F-966B-294B-74304927AEFB}"/>
              </a:ext>
            </a:extLst>
          </p:cNvPr>
          <p:cNvSpPr txBox="1"/>
          <p:nvPr/>
        </p:nvSpPr>
        <p:spPr>
          <a:xfrm>
            <a:off x="447261" y="248478"/>
            <a:ext cx="26541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An Overarching Question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BFCD6F-9B86-4D68-0813-D19F99275925}"/>
              </a:ext>
            </a:extLst>
          </p:cNvPr>
          <p:cNvSpPr txBox="1"/>
          <p:nvPr/>
        </p:nvSpPr>
        <p:spPr>
          <a:xfrm>
            <a:off x="447261" y="1082566"/>
            <a:ext cx="80046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characterize future climate(s) in a way that is: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Scientifically justified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Usable within the capacity of practicing engineers</a:t>
            </a:r>
          </a:p>
          <a:p>
            <a:pPr lvl="1"/>
            <a:r>
              <a:rPr lang="en-US" dirty="0"/>
              <a:t>	*Simple enough to be adopted  into engineering  standards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Easy to communicate with clients – particularly regarding risks vs.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Durable (given long life cycles of standards and code adoption)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D3FA2-ABE0-1C8A-E127-C38E6EED3CA0}"/>
              </a:ext>
            </a:extLst>
          </p:cNvPr>
          <p:cNvSpPr txBox="1"/>
          <p:nvPr/>
        </p:nvSpPr>
        <p:spPr>
          <a:xfrm>
            <a:off x="447261" y="3578647"/>
            <a:ext cx="85597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Emissions scenario/time period   (e.g. RCP8.5 in 2050; SSP370 in 2080-2100)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Global Warming Level (e.g. 3C global mean temperature above pre-industrial)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6A54FE-9030-F175-E588-92E6916AF6B9}"/>
              </a:ext>
            </a:extLst>
          </p:cNvPr>
          <p:cNvCxnSpPr/>
          <p:nvPr/>
        </p:nvCxnSpPr>
        <p:spPr>
          <a:xfrm>
            <a:off x="11653" y="4577254"/>
            <a:ext cx="929594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67B47A4-43FE-3056-B1F2-6D3AA1075319}"/>
              </a:ext>
            </a:extLst>
          </p:cNvPr>
          <p:cNvSpPr txBox="1"/>
          <p:nvPr/>
        </p:nvSpPr>
        <p:spPr>
          <a:xfrm>
            <a:off x="6603683" y="6424856"/>
            <a:ext cx="5317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repository.library.noaa.gov</a:t>
            </a:r>
            <a:r>
              <a:rPr lang="en-US" dirty="0"/>
              <a:t>/view/</a:t>
            </a:r>
            <a:r>
              <a:rPr lang="en-US" dirty="0" err="1"/>
              <a:t>noaa</a:t>
            </a:r>
            <a:r>
              <a:rPr lang="en-US" dirty="0"/>
              <a:t>/50897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8A9F5F-52FF-6293-3CE0-3DA92C1F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230" y="248478"/>
            <a:ext cx="3026260" cy="39163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576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F630F5-73E9-809E-7605-C560C7060100}"/>
              </a:ext>
            </a:extLst>
          </p:cNvPr>
          <p:cNvSpPr txBox="1"/>
          <p:nvPr/>
        </p:nvSpPr>
        <p:spPr>
          <a:xfrm>
            <a:off x="375543" y="768722"/>
            <a:ext cx="10326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GWL is the change in globally averaged temperature temperature relative to a baseline period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Global Mean Surface Temperature (GMST) – near-surface (2m) air temperature over land and ice, and sea-surface temperature over oceans (typically)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Global Mean Surface Air Temperature (GMSAT or GSAT)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E21DE7-567F-966B-294B-74304927AEFB}"/>
              </a:ext>
            </a:extLst>
          </p:cNvPr>
          <p:cNvSpPr txBox="1"/>
          <p:nvPr/>
        </p:nvSpPr>
        <p:spPr>
          <a:xfrm>
            <a:off x="447261" y="248478"/>
            <a:ext cx="400795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What is Global Warming Level (GWL)?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6BC455-9251-6DD3-5B29-4458065EA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30" y="1875177"/>
            <a:ext cx="6893224" cy="31050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519E74-C653-BD39-E9ED-0B766A357C19}"/>
              </a:ext>
            </a:extLst>
          </p:cNvPr>
          <p:cNvSpPr txBox="1"/>
          <p:nvPr/>
        </p:nvSpPr>
        <p:spPr>
          <a:xfrm>
            <a:off x="4048369" y="4364754"/>
            <a:ext cx="2521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NOAA Climate at at Glance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829047-165A-1A0E-9653-C22905A00EA8}"/>
              </a:ext>
            </a:extLst>
          </p:cNvPr>
          <p:cNvSpPr txBox="1"/>
          <p:nvPr/>
        </p:nvSpPr>
        <p:spPr>
          <a:xfrm>
            <a:off x="375543" y="4980233"/>
            <a:ext cx="10958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1850-1900 climate baseline period typical, but others used (“pre-industrial”, 1901-2000)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Baseline shifts are easy--just add or subtract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Moving average – typically 20 years -- to lessen fluctuations due El Niño, random weather effects,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IPCC AR6:    GWL is an “integrating dimension” – underlying model simulations and scenarios are the foundation, but GWL is used to filter/align according to the GWL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9E0A4F-4F2F-6A52-01E8-E01430569927}"/>
              </a:ext>
            </a:extLst>
          </p:cNvPr>
          <p:cNvSpPr txBox="1"/>
          <p:nvPr/>
        </p:nvSpPr>
        <p:spPr>
          <a:xfrm>
            <a:off x="7773134" y="2184420"/>
            <a:ext cx="4075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are currently at ~ 1.1 – 1.2° C above </a:t>
            </a:r>
          </a:p>
          <a:p>
            <a:r>
              <a:rPr lang="en-US" dirty="0"/>
              <a:t>the 1850-1900 baseline</a:t>
            </a:r>
          </a:p>
        </p:txBody>
      </p:sp>
    </p:spTree>
    <p:extLst>
      <p:ext uri="{BB962C8B-B14F-4D97-AF65-F5344CB8AC3E}">
        <p14:creationId xmlns:p14="http://schemas.microsoft.com/office/powerpoint/2010/main" val="22764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1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24AF23-A144-956F-A1B2-BE1041568729}"/>
              </a:ext>
            </a:extLst>
          </p:cNvPr>
          <p:cNvSpPr txBox="1"/>
          <p:nvPr/>
        </p:nvSpPr>
        <p:spPr>
          <a:xfrm>
            <a:off x="581891" y="972370"/>
            <a:ext cx="1057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 local and regional climate variables scale with change in GSAT.  </a:t>
            </a:r>
          </a:p>
        </p:txBody>
      </p:sp>
      <p:pic>
        <p:nvPicPr>
          <p:cNvPr id="3" name="Picture 2" descr="Different types of weather maps&#10;&#10;Description automatically generated with medium confidence">
            <a:extLst>
              <a:ext uri="{FF2B5EF4-FFF2-40B4-BE49-F238E27FC236}">
                <a16:creationId xmlns:a16="http://schemas.microsoft.com/office/drawing/2014/main" id="{0F8499CD-B1E1-7BB9-33B7-796F7FB4E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73" y="1545233"/>
            <a:ext cx="10459363" cy="4752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D94556-EB0F-8237-8A9C-E0289E5C6353}"/>
              </a:ext>
            </a:extLst>
          </p:cNvPr>
          <p:cNvSpPr txBox="1"/>
          <p:nvPr/>
        </p:nvSpPr>
        <p:spPr>
          <a:xfrm>
            <a:off x="581891" y="249382"/>
            <a:ext cx="5124608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What does GWL mean for regional/local changes?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DEDD56-E3D2-93AF-4271-BC8C7A00F712}"/>
              </a:ext>
            </a:extLst>
          </p:cNvPr>
          <p:cNvSpPr txBox="1"/>
          <p:nvPr/>
        </p:nvSpPr>
        <p:spPr>
          <a:xfrm>
            <a:off x="755312" y="6132139"/>
            <a:ext cx="10521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fast-response variables, the changes are mostly independent of WHEN…</a:t>
            </a:r>
          </a:p>
          <a:p>
            <a:r>
              <a:rPr lang="en-US" dirty="0"/>
              <a:t>For SLR and other variables where the rate of change scales with GWL, so a time frame is needed as well.</a:t>
            </a:r>
          </a:p>
        </p:txBody>
      </p:sp>
    </p:spTree>
    <p:extLst>
      <p:ext uri="{BB962C8B-B14F-4D97-AF65-F5344CB8AC3E}">
        <p14:creationId xmlns:p14="http://schemas.microsoft.com/office/powerpoint/2010/main" val="113028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74AD6D-E5C8-6274-8D2D-DC6A70C0FB99}"/>
              </a:ext>
            </a:extLst>
          </p:cNvPr>
          <p:cNvSpPr txBox="1"/>
          <p:nvPr/>
        </p:nvSpPr>
        <p:spPr>
          <a:xfrm>
            <a:off x="1152939" y="8050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A17553-B732-F35C-2981-2EC5538BE82E}"/>
              </a:ext>
            </a:extLst>
          </p:cNvPr>
          <p:cNvSpPr txBox="1"/>
          <p:nvPr/>
        </p:nvSpPr>
        <p:spPr>
          <a:xfrm>
            <a:off x="3453205" y="25280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85C2FD-6776-CAC4-DB53-67D1DCAE1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30722" y="314924"/>
            <a:ext cx="5421847" cy="65185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F025A0-6374-B4F6-92F5-EBF0CC130014}"/>
              </a:ext>
            </a:extLst>
          </p:cNvPr>
          <p:cNvSpPr txBox="1"/>
          <p:nvPr/>
        </p:nvSpPr>
        <p:spPr>
          <a:xfrm>
            <a:off x="2270674" y="5910869"/>
            <a:ext cx="33419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 “Cascade of Uncertainty”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DD8564-01C0-568F-7779-2D24037A7B81}"/>
              </a:ext>
            </a:extLst>
          </p:cNvPr>
          <p:cNvSpPr txBox="1"/>
          <p:nvPr/>
        </p:nvSpPr>
        <p:spPr>
          <a:xfrm>
            <a:off x="7815582" y="2872945"/>
            <a:ext cx="4004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Prob(GWL) * Prob(</a:t>
            </a:r>
            <a:r>
              <a:rPr lang="en-US" sz="2000" dirty="0" err="1"/>
              <a:t>ΔX</a:t>
            </a:r>
            <a:r>
              <a:rPr lang="en-US" sz="2000" baseline="-25000" dirty="0" err="1"/>
              <a:t>local</a:t>
            </a:r>
            <a:r>
              <a:rPr lang="en-US" sz="2000" dirty="0"/>
              <a:t>)|GWL)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1451C5C-35B5-D494-1149-4FA2A39C13B1}"/>
              </a:ext>
            </a:extLst>
          </p:cNvPr>
          <p:cNvGrpSpPr/>
          <p:nvPr/>
        </p:nvGrpSpPr>
        <p:grpSpPr>
          <a:xfrm>
            <a:off x="2944010" y="1294536"/>
            <a:ext cx="3750626" cy="1962366"/>
            <a:chOff x="2944010" y="1294536"/>
            <a:chExt cx="3750626" cy="1962366"/>
          </a:xfrm>
        </p:grpSpPr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679DAB1D-FE43-9C55-FE03-AC8BB1E27ED8}"/>
                </a:ext>
              </a:extLst>
            </p:cNvPr>
            <p:cNvSpPr/>
            <p:nvPr/>
          </p:nvSpPr>
          <p:spPr>
            <a:xfrm rot="16200000">
              <a:off x="4133437" y="695703"/>
              <a:ext cx="1962366" cy="3160032"/>
            </a:xfrm>
            <a:prstGeom prst="triangle">
              <a:avLst/>
            </a:prstGeom>
            <a:solidFill>
              <a:srgbClr val="FF0000">
                <a:alpha val="6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50D0BF-85B3-1541-91D0-9BF2E3BC80E8}"/>
                </a:ext>
              </a:extLst>
            </p:cNvPr>
            <p:cNvSpPr txBox="1"/>
            <p:nvPr/>
          </p:nvSpPr>
          <p:spPr>
            <a:xfrm>
              <a:off x="2944010" y="2163940"/>
              <a:ext cx="514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4C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1527DD5-FADC-C63C-5948-2854B9F024E3}"/>
              </a:ext>
            </a:extLst>
          </p:cNvPr>
          <p:cNvGrpSpPr/>
          <p:nvPr/>
        </p:nvGrpSpPr>
        <p:grpSpPr>
          <a:xfrm>
            <a:off x="2936951" y="1878096"/>
            <a:ext cx="3768652" cy="1962366"/>
            <a:chOff x="2936951" y="1878096"/>
            <a:chExt cx="3768652" cy="1962366"/>
          </a:xfrm>
        </p:grpSpPr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729ADA59-4B9D-1C19-1612-B17E083230E8}"/>
                </a:ext>
              </a:extLst>
            </p:cNvPr>
            <p:cNvSpPr/>
            <p:nvPr/>
          </p:nvSpPr>
          <p:spPr>
            <a:xfrm rot="16200000">
              <a:off x="4144404" y="1279263"/>
              <a:ext cx="1962366" cy="3160032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80A42FE-D20F-06E0-A19D-6CD88C99BE76}"/>
                </a:ext>
              </a:extLst>
            </p:cNvPr>
            <p:cNvSpPr txBox="1"/>
            <p:nvPr/>
          </p:nvSpPr>
          <p:spPr>
            <a:xfrm>
              <a:off x="2936951" y="2689807"/>
              <a:ext cx="514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3C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D2E93B-2920-A975-F664-29E38605E2E6}"/>
              </a:ext>
            </a:extLst>
          </p:cNvPr>
          <p:cNvGrpSpPr/>
          <p:nvPr/>
        </p:nvGrpSpPr>
        <p:grpSpPr>
          <a:xfrm>
            <a:off x="2936951" y="1670566"/>
            <a:ext cx="3768652" cy="2793127"/>
            <a:chOff x="2936951" y="1670566"/>
            <a:chExt cx="3768652" cy="2793127"/>
          </a:xfrm>
        </p:grpSpPr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61EACF97-CC90-B9AE-15A5-38936C8E99B5}"/>
                </a:ext>
              </a:extLst>
            </p:cNvPr>
            <p:cNvSpPr/>
            <p:nvPr/>
          </p:nvSpPr>
          <p:spPr>
            <a:xfrm rot="16200000">
              <a:off x="4144404" y="1902494"/>
              <a:ext cx="1962366" cy="3160032"/>
            </a:xfrm>
            <a:prstGeom prst="triangle">
              <a:avLst/>
            </a:prstGeom>
            <a:solidFill>
              <a:srgbClr val="FFFF00">
                <a:alpha val="6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58BFF0B-0A74-06EF-E6B7-881EA327D139}"/>
                </a:ext>
              </a:extLst>
            </p:cNvPr>
            <p:cNvCxnSpPr/>
            <p:nvPr/>
          </p:nvCxnSpPr>
          <p:spPr>
            <a:xfrm>
              <a:off x="3458360" y="1670566"/>
              <a:ext cx="0" cy="257366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F72D68-E0CD-8D5A-AACE-18B40D9DA3E6}"/>
                </a:ext>
              </a:extLst>
            </p:cNvPr>
            <p:cNvSpPr txBox="1"/>
            <p:nvPr/>
          </p:nvSpPr>
          <p:spPr>
            <a:xfrm>
              <a:off x="2936951" y="3282454"/>
              <a:ext cx="514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2C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0E43C21-4680-3EE1-14B8-A589A83DC424}"/>
              </a:ext>
            </a:extLst>
          </p:cNvPr>
          <p:cNvGrpSpPr/>
          <p:nvPr/>
        </p:nvGrpSpPr>
        <p:grpSpPr>
          <a:xfrm>
            <a:off x="2132552" y="788894"/>
            <a:ext cx="3314676" cy="369332"/>
            <a:chOff x="2132552" y="788894"/>
            <a:chExt cx="3314676" cy="36933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4F06B0C-6994-92E8-24FA-C28632A8D9FF}"/>
                </a:ext>
              </a:extLst>
            </p:cNvPr>
            <p:cNvSpPr txBox="1"/>
            <p:nvPr/>
          </p:nvSpPr>
          <p:spPr>
            <a:xfrm>
              <a:off x="2132552" y="788894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Global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8E8832-BC2B-6728-2105-7A5554943619}"/>
                </a:ext>
              </a:extLst>
            </p:cNvPr>
            <p:cNvSpPr txBox="1"/>
            <p:nvPr/>
          </p:nvSpPr>
          <p:spPr>
            <a:xfrm>
              <a:off x="3774141" y="788894"/>
              <a:ext cx="16730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Regional/Local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1E49F71-2509-3CC9-F20B-6561C6118E61}"/>
              </a:ext>
            </a:extLst>
          </p:cNvPr>
          <p:cNvSpPr txBox="1"/>
          <p:nvPr/>
        </p:nvSpPr>
        <p:spPr>
          <a:xfrm>
            <a:off x="9172561" y="6564671"/>
            <a:ext cx="2716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 err="1"/>
              <a:t>Wilby</a:t>
            </a:r>
            <a:r>
              <a:rPr lang="en-US" sz="1200" dirty="0"/>
              <a:t> and </a:t>
            </a:r>
            <a:r>
              <a:rPr lang="en-US" sz="1200" dirty="0" err="1"/>
              <a:t>Dessai</a:t>
            </a:r>
            <a:r>
              <a:rPr lang="en-US" sz="1200" dirty="0"/>
              <a:t> (2010)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F071ED-5F84-8912-D865-69B257EE96A3}"/>
              </a:ext>
            </a:extLst>
          </p:cNvPr>
          <p:cNvSpPr txBox="1"/>
          <p:nvPr/>
        </p:nvSpPr>
        <p:spPr>
          <a:xfrm>
            <a:off x="7715253" y="954766"/>
            <a:ext cx="420519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GWL approach does not eliminate uncertainty compared  to using Emissions Scenarios, but it refactors it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BDAC6D-7D83-761F-680E-639CBEFE8F78}"/>
              </a:ext>
            </a:extLst>
          </p:cNvPr>
          <p:cNvSpPr txBox="1"/>
          <p:nvPr/>
        </p:nvSpPr>
        <p:spPr>
          <a:xfrm>
            <a:off x="473636" y="265926"/>
            <a:ext cx="416453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GWL vs. Emissions Scenario Approach</a:t>
            </a:r>
          </a:p>
        </p:txBody>
      </p:sp>
    </p:spTree>
    <p:extLst>
      <p:ext uri="{BB962C8B-B14F-4D97-AF65-F5344CB8AC3E}">
        <p14:creationId xmlns:p14="http://schemas.microsoft.com/office/powerpoint/2010/main" val="178185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74AD6D-E5C8-6274-8D2D-DC6A70C0FB99}"/>
              </a:ext>
            </a:extLst>
          </p:cNvPr>
          <p:cNvSpPr txBox="1"/>
          <p:nvPr/>
        </p:nvSpPr>
        <p:spPr>
          <a:xfrm>
            <a:off x="1152939" y="8050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0AF67E-D087-9A01-8040-157CDC8980F4}"/>
              </a:ext>
            </a:extLst>
          </p:cNvPr>
          <p:cNvSpPr txBox="1"/>
          <p:nvPr/>
        </p:nvSpPr>
        <p:spPr>
          <a:xfrm>
            <a:off x="357206" y="1174402"/>
            <a:ext cx="113723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tractable treatment of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Physical quantity  that will outlast specific scenario names and definitions (SRES -&gt; RCP -&gt; SSP -&gt; ??? -&gt; ??? 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Global policy aimed at  GWLs -- 2°C, 1.5°C  --“we are steering the ship”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Deep uncertainty in time – planning for beyond 2100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Alignment of climate hazards from disparate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Easier to communicate?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“hot” models in CMIP6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ASCE7-28 Chapter 36 (“Future Conditions”) is currently considering using GWL approach where possible  “3 °C by 2100 ” (or a variant of this)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Caveats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Relatively new approach for climate adaptation -- not everything may scale well.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Nonlinear effects/rapid transitions  (snow loads?)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Cases where specific time evolution matters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Locations where strong regional anthropogenic forcing is important (aerosols,  black carbon)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8D530-2C36-B955-78FE-8678FE4F11D8}"/>
              </a:ext>
            </a:extLst>
          </p:cNvPr>
          <p:cNvSpPr txBox="1"/>
          <p:nvPr/>
        </p:nvSpPr>
        <p:spPr>
          <a:xfrm>
            <a:off x="357206" y="435738"/>
            <a:ext cx="227947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Potential Advantages</a:t>
            </a:r>
          </a:p>
        </p:txBody>
      </p:sp>
    </p:spTree>
    <p:extLst>
      <p:ext uri="{BB962C8B-B14F-4D97-AF65-F5344CB8AC3E}">
        <p14:creationId xmlns:p14="http://schemas.microsoft.com/office/powerpoint/2010/main" val="208957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74AD6D-E5C8-6274-8D2D-DC6A70C0FB99}"/>
              </a:ext>
            </a:extLst>
          </p:cNvPr>
          <p:cNvSpPr txBox="1"/>
          <p:nvPr/>
        </p:nvSpPr>
        <p:spPr>
          <a:xfrm>
            <a:off x="1152939" y="8050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26" name="Picture 2" descr="front page of 2022 sea level rise technical report">
            <a:extLst>
              <a:ext uri="{FF2B5EF4-FFF2-40B4-BE49-F238E27FC236}">
                <a16:creationId xmlns:a16="http://schemas.microsoft.com/office/drawing/2014/main" id="{635B91AC-67BE-34DC-3A0D-8F1ED91F3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8" y="1285461"/>
            <a:ext cx="3042833" cy="395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994B0B-25F8-95EA-7D34-93B5A8AA5588}"/>
              </a:ext>
            </a:extLst>
          </p:cNvPr>
          <p:cNvSpPr txBox="1"/>
          <p:nvPr/>
        </p:nvSpPr>
        <p:spPr>
          <a:xfrm>
            <a:off x="3709366" y="929938"/>
            <a:ext cx="73296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of the first major climate  adaptation documents to adopt GWL as an “integrating dimension” for its long-term (post-2050) projections</a:t>
            </a:r>
          </a:p>
          <a:p>
            <a:endParaRPr lang="en-US" dirty="0"/>
          </a:p>
          <a:p>
            <a:r>
              <a:rPr lang="en-US" dirty="0"/>
              <a:t>As in 2017 report, local and regional SLR projections are keyed off of global mean SLR projections.</a:t>
            </a:r>
          </a:p>
          <a:p>
            <a:endParaRPr lang="en-US" dirty="0"/>
          </a:p>
          <a:p>
            <a:r>
              <a:rPr lang="en-US" dirty="0"/>
              <a:t>2022 Report uses GWL in 2081-2100 period  to filter the global SLR projections  that are the basis  for the regional SLR projections.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>
                <a:effectLst/>
                <a:latin typeface="Helvetica" pitchFamily="2" charset="0"/>
              </a:rPr>
              <a:t>updated temporal trajectories and exceedance probabilities now based on global warming levels rather than emissions scenarios.”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EE44DA-215F-1ACC-A169-E6C0C85EA098}"/>
              </a:ext>
            </a:extLst>
          </p:cNvPr>
          <p:cNvSpPr txBox="1"/>
          <p:nvPr/>
        </p:nvSpPr>
        <p:spPr>
          <a:xfrm>
            <a:off x="216040" y="380209"/>
            <a:ext cx="602216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Why am I talking about this in a session on Sea Level Rise?  </a:t>
            </a:r>
          </a:p>
        </p:txBody>
      </p:sp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C56F07E-A5E9-4662-F661-B1226C74F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151" y="4048373"/>
            <a:ext cx="4024863" cy="280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9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74AD6D-E5C8-6274-8D2D-DC6A70C0FB99}"/>
              </a:ext>
            </a:extLst>
          </p:cNvPr>
          <p:cNvSpPr txBox="1"/>
          <p:nvPr/>
        </p:nvSpPr>
        <p:spPr>
          <a:xfrm>
            <a:off x="1152939" y="8050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BF9EEDD8-DF06-6792-AA8A-38622C76D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17" y="1296392"/>
            <a:ext cx="8318486" cy="51104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5D677E-CA5B-9D31-9D34-4DAAF5E47EE8}"/>
              </a:ext>
            </a:extLst>
          </p:cNvPr>
          <p:cNvSpPr txBox="1"/>
          <p:nvPr/>
        </p:nvSpPr>
        <p:spPr>
          <a:xfrm>
            <a:off x="745917" y="251072"/>
            <a:ext cx="9929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SLR Report  Table 2.4</a:t>
            </a:r>
          </a:p>
          <a:p>
            <a:endParaRPr lang="en-US" dirty="0"/>
          </a:p>
          <a:p>
            <a:r>
              <a:rPr lang="en-US" dirty="0"/>
              <a:t>Let’s take some time to look at this… and see how this illustrates the previous points. 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69371B-7E51-3926-B334-A6EF7F61CFBB}"/>
              </a:ext>
            </a:extLst>
          </p:cNvPr>
          <p:cNvSpPr/>
          <p:nvPr/>
        </p:nvSpPr>
        <p:spPr>
          <a:xfrm>
            <a:off x="3690509" y="989736"/>
            <a:ext cx="1214651" cy="57798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95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74AD6D-E5C8-6274-8D2D-DC6A70C0FB99}"/>
              </a:ext>
            </a:extLst>
          </p:cNvPr>
          <p:cNvSpPr txBox="1"/>
          <p:nvPr/>
        </p:nvSpPr>
        <p:spPr>
          <a:xfrm>
            <a:off x="1152939" y="8050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11A9CF-EA5B-EDBD-B703-A1CD21917014}"/>
              </a:ext>
            </a:extLst>
          </p:cNvPr>
          <p:cNvSpPr txBox="1"/>
          <p:nvPr/>
        </p:nvSpPr>
        <p:spPr>
          <a:xfrm>
            <a:off x="467890" y="410743"/>
            <a:ext cx="27756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Aligning Climate Hazards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2EAA1-FF73-D11C-26A2-EB73FBBA6C65}"/>
              </a:ext>
            </a:extLst>
          </p:cNvPr>
          <p:cNvSpPr txBox="1"/>
          <p:nvPr/>
        </p:nvSpPr>
        <p:spPr>
          <a:xfrm>
            <a:off x="449954" y="1174402"/>
            <a:ext cx="108410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This will allow alignment of multiple hazards in a manner consistent with climate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Precipitation extremes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Wind extremes - in particular, tropical storm/hurricane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Temperature extremes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Riverine flooding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Urban flooding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Are we there yet?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really – most climate datasets (particularly downscaled datasets) still use scenario/time as integrating dimension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NOAA Atlas 14-&gt;15 transition is being requested to offer GWL as integrating dimension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Vetting during ASCE7-28 process</a:t>
            </a:r>
          </a:p>
        </p:txBody>
      </p:sp>
    </p:spTree>
    <p:extLst>
      <p:ext uri="{BB962C8B-B14F-4D97-AF65-F5344CB8AC3E}">
        <p14:creationId xmlns:p14="http://schemas.microsoft.com/office/powerpoint/2010/main" val="2505950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1260</Words>
  <Application>Microsoft Macintosh PowerPoint</Application>
  <PresentationFormat>Widescreen</PresentationFormat>
  <Paragraphs>112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Helvetica</vt:lpstr>
      <vt:lpstr>Mulish</vt:lpstr>
      <vt:lpstr>Office Theme</vt:lpstr>
      <vt:lpstr>Some Implications of Using Global Warming Levels for Characterizing Coastal Hazards under Climate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"Some Implications of Using Global Warming Levels for Characterizing Coastal Hazards under Climate Change"</dc:title>
  <dc:creator>Joseph James Barsugli</dc:creator>
  <cp:lastModifiedBy>Joseph James Barsugli</cp:lastModifiedBy>
  <cp:revision>20</cp:revision>
  <dcterms:created xsi:type="dcterms:W3CDTF">2023-11-12T01:53:45Z</dcterms:created>
  <dcterms:modified xsi:type="dcterms:W3CDTF">2023-11-16T20:45:06Z</dcterms:modified>
</cp:coreProperties>
</file>